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33CC"/>
    <a:srgbClr val="EA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7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5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28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5544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96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2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5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5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7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4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7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4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5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D722-63F8-4AC6-9CD3-58E04674191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4FD869-C68F-44E7-AFA0-50754AB1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553" y="805070"/>
            <a:ext cx="9710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CІЛЕНКО АЛЛИ ОЛЕКСІЇВНИ -</a:t>
            </a:r>
            <a:endParaRPr lang="ru-RU" sz="2400" dirty="0" smtClean="0">
              <a:solidFill>
                <a:srgbClr val="002060"/>
              </a:solidFill>
              <a:effectLst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КАНДИДАТА НА ПОСАДУ РЕКТОРА ДЕРЖАВНОГО УНІВЕРСИТЕТУ ІНТЕЛЕКТУАЛЬНИХ ТЕХНОЛОГІЙ І ЗВ’ЯЗКУ 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222837"/>
            <a:ext cx="9432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ПЕРЕДВИБОРЧА ПРОГРАМА 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18" y="-129499"/>
            <a:ext cx="2266282" cy="30694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62859" y="33584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887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Доктор політичних наук, професор. </a:t>
            </a:r>
            <a:endParaRPr lang="ru-RU" dirty="0" smtClean="0">
              <a:solidFill>
                <a:srgbClr val="002060"/>
              </a:solidFill>
              <a:effectLst/>
            </a:endParaRPr>
          </a:p>
          <a:p>
            <a:pPr indent="342887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Індекс Хірша – 12, I10 - 16</a:t>
            </a:r>
            <a:endParaRPr lang="ru-RU" dirty="0" smtClean="0">
              <a:solidFill>
                <a:srgbClr val="002060"/>
              </a:solidFill>
              <a:effectLst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     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Науково-педагогічний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стаж – 28 років.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61" y="2306378"/>
            <a:ext cx="3008466" cy="431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457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409" y="311146"/>
            <a:ext cx="892865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 ТРАНСФОРМАЦІЯ УНІВЕРСИТЕТУ (КУЛЬТУРНІ І ОРГАНІЗАЦІЙНІ ЗМІНИ)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03" y="-99391"/>
            <a:ext cx="2008721" cy="27206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174" y="1143611"/>
            <a:ext cx="910424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Створення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єдиного інформаційного простору для цифрової взаємодії (лекції, семінари та ін.) 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Забезпечення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гарного бездротового зв'язку в студентських гуртожитках.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Поширення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зони покриття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Wi-Fi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всю територію Університету.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Цифровізация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внутрішніх адміністративних процесів для зменшення бюрократизації і підвищення ефективності взаємодії підрозділів Університету.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Розвиток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цифрової бібліотеки, що забезпечує доступ студента і викладача до наукової літератури з будь-яких пристроїв, незалежно від місця знаходження і часу доби. У той же час продовжувати розвиток традиційної бібліотеки з урахуванням запитів кінцевого користувача.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Стимулювання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студентів і професорсько-викладацького складу до інноваційного використання цифрових технологій.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0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768" y="228600"/>
            <a:ext cx="6077128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НАВЧАЛЬНА ДІЯЛЬНІСТЬ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565" y="715617"/>
            <a:ext cx="8975035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Особлива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увага викладачу як одному з ключових суб'єктів освітнього процесу в Університеті.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престижу висококваліфікованої праці викладача в Університеті шляхом впровадження стимулів і мотивації для його особистісного і професійного зростання.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росування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інновацій в сфері розробки нових методів і способів навчання з максимальним використанням потенціалу цифрових технологій.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Спрощення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документації навчального процесу.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структурного підрозділу для організації та забезпечення ліцензування та акредитації спеціальностей і спеціалізацій.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Звільнити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директорат, деканати і кафедри від невластивих їм функцій.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Приведення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освітніх програм у відповідність з кращими міжнародними зразками.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Відкриття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нових навчальних програм, що дозволяють готувати фахівців, конкурентоспроможних на українському і міжнародному ринках праці.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розвиток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дуальной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освіти.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дипломних робіт, орієнтованих на конкретний практичний результат для підприємств-партнерів.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змішаних форм навчання і активний розвиток онлайн-курсів.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студентів на іноземних мовах на високому рівні.</a:t>
            </a:r>
            <a:endParaRPr lang="ru-RU" sz="1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03" y="-99391"/>
            <a:ext cx="2008721" cy="27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65" y="122551"/>
            <a:ext cx="5593006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 Полужирный" panose="0202080307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НАУКОВО-ДОСЛІДНА ДІЯЛЬНІСТЬ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991" y="612750"/>
            <a:ext cx="8816009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розвиток існуючих і формування нових провідних науково-освітніх шкіл.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накопичення і аналіз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наукометричної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інформації з використанням сучасних методів зберігання і обробки великих масивів даних (визначення перспективних науково-дослідних напрямків і визначення поточних показників активністю публікацій і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цитованості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Університету).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Розширення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повноважень, свободи і відповідальності кафедр, факультетів та інститутів в плануванні, здійсненні науково-дослідних і дослідно-конструкторських робіт (НДДКР) і реалізації, в тому числі - комерціалізації, їх результатів.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Оновлення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науково-дослідного обладнання.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Преміювання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викладачів, що публікують статті у виданнях, які індексуються в міжнародних науково-метричних базах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Sciense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Преміювання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викладачів, які захищають дисертації на здобуття наукових ступенів доктора філософії та доктора наук. </a:t>
            </a:r>
            <a:endParaRPr lang="ru-RU" sz="1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12" y="4431842"/>
            <a:ext cx="4193589" cy="2279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03" y="-99391"/>
            <a:ext cx="2008721" cy="27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8471" y="202063"/>
            <a:ext cx="495283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МІЖНАРОДНА ДІЯЛЬНІСТЬ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738" y="692262"/>
            <a:ext cx="8352183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структурного підрозділу, що забезпечує організаційне (пошук міжнародних партнерів) і документальне оформлення міжнародних грантів.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кількості іноземних студентів за рахунок створення привабливих навчальних програм і цін за навчання.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Пошук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іноземних партнерів і підписання договорів про співпрацю з метою забезпечення викладачам і студентам доступу до прогресивного освітнього і наукового досвіду.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Розширення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участі Університету в міжнародних наукових проектах.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міжнародних конференцій та тренінгів із залученням фінансування від міжнародних фондів.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Преміювання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викладачів, що беруть участь в міжнародних наукових проектах.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Стажування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студентів і викладачів в зарубіжних університетах в рамках програм академічної мобільності.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співпраці з провідними міжнародними центрами з метою забезпечення стажування та обміну викладачами і студентами.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цифрових каналів зв'язку для допомоги іноземним студентам в залученні до університетському середовищі.</a:t>
            </a:r>
            <a:endParaRPr lang="ru-RU" sz="1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1" y="3479784"/>
            <a:ext cx="3210339" cy="3210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03" y="-99391"/>
            <a:ext cx="2008721" cy="27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9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8699" y="162307"/>
            <a:ext cx="5394810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ПРОФОРІЄНТАЦІЙНА РОБОТА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322" y="745435"/>
            <a:ext cx="870667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Моніторинг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ефективності профорієнтаційної роботи та її корекція.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Системна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рекламно-інформаційна кампанія в ЗМІ, Інтернет-ресурсах, соціальних мережах на комерційній і безкоштовній основі.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Налагодження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співпраці з посольствами та представництвами іноземних держав.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 школами на взаємовигідній основі.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підприємствами і компаніями, зацікавленими в підготовці фахівців високого рівня.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цифрових технологій для взаємодії з абітурієнтами та надання їм найбільш повної інформації про Університет.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Матеріальне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заохочення викладачів, які долучили абітурієнтів до Університету. </a:t>
            </a:r>
            <a:endParaRPr lang="ru-RU" sz="1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03" y="-99391"/>
            <a:ext cx="2008721" cy="2720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11" y="4204251"/>
            <a:ext cx="3089836" cy="238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97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687" y="198783"/>
            <a:ext cx="592192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ФІНАНСОВА ДІЯЛЬНІСТЬ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235" y="785191"/>
            <a:ext cx="9074425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матеріальними фінансовими ресурсами на основі відкритості та прозорості основних показників фінансово-економічної діяльності Університету.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Фінансовий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 адміністративно-господарчої діяльності.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 між університетом, промисловістю і бізнесом.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зовнішніх інвестицій для розвитку матеріально-технічної бази університету.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інвестиційної комісії в складі представників ректорату та громадських організацій.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Наповнення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Спеціального фонду за рахунок надання таких послуг: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 студентів, в тому числі іноземних;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тренінгів, розроблених і проведених Університетом для компаній і підприємств;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курсів для дорослих (бухгалтерів,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цільової підготовки фахівців для компаній в рамках комплексних договорів між </a:t>
            </a:r>
            <a:endParaRPr lang="uk-UA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Університетом і підприємствами;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консалтингових послуг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оренди. </a:t>
            </a:r>
            <a:endParaRPr lang="ru-RU" sz="1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25" y="4780721"/>
            <a:ext cx="1824824" cy="1520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03" y="-99391"/>
            <a:ext cx="2008721" cy="27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430" y="361089"/>
            <a:ext cx="7557453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МАТЕРІАЛЬНО-ТЕХНІЧНОЇ БАЗИ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139" y="983974"/>
            <a:ext cx="8975035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Модернізація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розвиток матеріально-технічної бази на основі новітніх досягнень науки і техніки за рахунок власних коштів і коштів інвесторів.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Висококласне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матеріально-технічне забезпечення кожної освітньої програми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бакалаврату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магістратури, аспірантури та докторантури підвищить ступінь готовності наших випускників до ефективної професійної діяльності.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відповідних матеріально-технічних умов для наукових шкіл Університету.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 і лабораторій високошвидкісним Інтернетом, найсучаснішою технікою і ліцензійним програмним забезпеченням.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лекційних аудиторій сучасним аудіо і мультимедійним обладнанням.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зарубіжної науково-технічної інформації для студентів і викладачів.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Постійний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моніторинг ефективності використовуваного передового наукового обладнання, технологій, в тому числі - для вдосконалення навчального процесу, розробки і впровадження нових освітніх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03" y="-99391"/>
            <a:ext cx="2008721" cy="27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4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711" y="182185"/>
            <a:ext cx="485318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ГОСПОДАРСЬКА ДІЯЛЬНІСТЬ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322" y="824949"/>
            <a:ext cx="870667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Капітальний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і введення в експлуатацію 1-го лабораторного корпусу.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 для ремонту та ефективної експлуатації Бази відпочинку «Електрон».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маловитратних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технологій утеплення будівель навчальних корпусів, економії води та енергоресурсів.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Реконструкція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ремонт гуртожитків з метою створення гідних умов проживання для студентів.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 діючої системи моніторингу, збору, аналізу, оцінювання й управління процесами енергоспоживання всіх енергоносіїв та води.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реалізація власної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енерго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та ресурсозберігаючої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51" y="4102770"/>
            <a:ext cx="2159735" cy="2268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03" y="-99391"/>
            <a:ext cx="2008721" cy="27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27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рямоугольник 2"/>
          <p:cNvSpPr/>
          <p:nvPr/>
        </p:nvSpPr>
        <p:spPr>
          <a:xfrm>
            <a:off x="354991" y="86618"/>
            <a:ext cx="11688418" cy="34578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01600"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ШАНОВНІ КОЛЕГИ ТА СТУДЕНТИ!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uk-UA" sz="2400" b="1" dirty="0">
                <a:solidFill>
                  <a:srgbClr val="C00000"/>
                </a:solidFill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uk-UA" sz="2400" b="1" dirty="0">
                <a:solidFill>
                  <a:srgbClr val="C00000"/>
                </a:solidFill>
              </a:rPr>
              <a:t>НАСТАВ ЧАС НАШОЇ СІМ'Ї ОБ'ЄДНАТИСЯ, 12 ТРАВНЯ ПРИЙТИ НА ВИБОРИ І ВИБРАТИ  </a:t>
            </a:r>
            <a:r>
              <a:rPr lang="uk-UA" sz="2400" b="1" dirty="0" smtClean="0">
                <a:solidFill>
                  <a:srgbClr val="C00000"/>
                </a:solidFill>
              </a:rPr>
              <a:t>СВОГО  </a:t>
            </a:r>
            <a:r>
              <a:rPr lang="uk-UA" sz="2400" b="1" dirty="0">
                <a:solidFill>
                  <a:srgbClr val="C00000"/>
                </a:solidFill>
              </a:rPr>
              <a:t>РЕКТОРА! 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uk-UA" sz="2400" b="1" dirty="0">
                <a:solidFill>
                  <a:srgbClr val="C00000"/>
                </a:solidFill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uk-UA" sz="2400" b="1" dirty="0">
                <a:solidFill>
                  <a:srgbClr val="C00000"/>
                </a:solidFill>
              </a:rPr>
              <a:t>СПОДІВАЮСЯ НА ВАШУ ПІДТРИМКУ, АДЖЕ РАЗОМ МИ ЗМОЖЕМО ВСЕ!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uk-UA" b="1" dirty="0"/>
              <a:t> </a:t>
            </a:r>
            <a:endParaRPr lang="ru-RU" dirty="0"/>
          </a:p>
          <a:p>
            <a:pPr algn="ctr"/>
            <a:r>
              <a:rPr lang="uk-UA" b="1" dirty="0">
                <a:latin typeface="Arial Black" panose="020B0A04020102020204" pitchFamily="34" charset="0"/>
              </a:rPr>
              <a:t> </a:t>
            </a:r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uk-UA" b="1" dirty="0"/>
              <a:t> </a:t>
            </a:r>
            <a:endParaRPr lang="ru-RU" dirty="0"/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12" y="2650256"/>
            <a:ext cx="3037306" cy="201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56" y="2564328"/>
            <a:ext cx="2705621" cy="179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40" y="4635700"/>
            <a:ext cx="3113309" cy="192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1" y="4057018"/>
            <a:ext cx="3567697" cy="237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36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209" y="278296"/>
            <a:ext cx="12062791" cy="535531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449567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Народилась 18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січня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1964 року у м.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Ленінград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 1981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році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закінчила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школу № 81 м.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Одеси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1982-1988 р. р. – студентка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історичного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факультету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Одеського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державного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університету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ім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І.І. Мечникова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1988-1992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р.р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–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аспірантка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по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спеціальності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теорія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історія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соціології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» ОДУ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ім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І.І. Мечникова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1992 р. – кандидат політичних наук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1993-1997 р. –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асистент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кафедри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політології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Одеської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національної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академії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зв’язку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ім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О.С. Попова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1997-2000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р.р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  – доцент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цієї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кафедри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2000 р. – доктор політичних наук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2003 р. – професор по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кафедрі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політології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2002 р. -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січень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2020 р. – проректор з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науково-педагогічної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виховної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роботи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Одеської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національної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академії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449567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зв’язку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ім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О.С. Попова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2002-2017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р.р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– за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сумісництвом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 (на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громадських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засадах)  - зав.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кафедри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політології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ОНАЗ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ім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О.С. Попова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2005-2017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р.р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- за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сумісництвом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(на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громадських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засадах) – 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   директор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навчально-наукового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інституту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з проблем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інформаційного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суспільства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ОНАЗ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ім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О.С. Попова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2002 р. -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січень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2020 р. – за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сумісництвом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- професор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кафедри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політології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соціології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соціальних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449567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комунікацій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 лютого 2020 р. по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теперішній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час – професор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кафедри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українознавства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соціальних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наук,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помічник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449567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ректора по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роботі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студентами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Одеського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державного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екологічного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університету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indent="449567"/>
            <a:endParaRPr lang="ru-RU" b="1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85" y="5424115"/>
            <a:ext cx="2580761" cy="1129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123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148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Демократичне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управління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університетом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гарантія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його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високого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рейтингу і  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соціального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благополуччя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колективу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!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68" y="-248391"/>
            <a:ext cx="2208784" cy="29915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9479" y="1384995"/>
            <a:ext cx="66504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67"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ЧОМУ Я ЙДУ В РЕКТОРИ?</a:t>
            </a: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149" y="1977887"/>
            <a:ext cx="9601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виросла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сформувалася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як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особистість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Одеській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національній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академії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зв'язку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ім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. О.С. Попова.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Я люблю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поважаю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наш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колектив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завдяки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якому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стала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тим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, ким я є.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Колектив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Академії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це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для мене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вже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не просто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колеги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, ЦЕ МОЯ РОДИНА. 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сім'я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повинна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триматися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разом: один за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всіх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,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всі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за одного.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Разом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будемо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будувати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наш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Університет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Кожне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управлінське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рішення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буде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прийматися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з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урахуванням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того,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НАЙВАЖЛИВІШЕ – ЦЕ ЛЮДИ.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Адже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тільки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від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нас, людей 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викладачів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студентів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співробітників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залежить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успіх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УНІВЕРСИТЕТУ. </a:t>
            </a:r>
          </a:p>
          <a:p>
            <a:pPr indent="449567" algn="just"/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811" y="4694437"/>
            <a:ext cx="9119876" cy="923330"/>
          </a:xfrm>
          <a:prstGeom prst="rect">
            <a:avLst/>
          </a:prstGeom>
          <a:noFill/>
          <a:effectLst>
            <a:outerShdw blurRad="571500" dist="50800" dir="5400000" algn="ctr" rotWithShape="0">
              <a:schemeClr val="bg2">
                <a:lumMod val="90000"/>
                <a:alpha val="68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uk-UA" sz="5400" dirty="0">
                <a:solidFill>
                  <a:schemeClr val="accent2">
                    <a:lumMod val="50000"/>
                  </a:schemeClr>
                </a:solidFill>
                <a:effectLst>
                  <a:reflection blurRad="25400" stA="13000" endPos="47000" dist="50800" dir="5400000" sy="-100000" algn="bl" rotWithShape="0"/>
                </a:effectLst>
              </a:rPr>
              <a:t>РАЗОМ МИ ЗМОЖЕМО ВСЕ!!!</a:t>
            </a:r>
            <a:endParaRPr lang="ru-RU" sz="5400" dirty="0">
              <a:solidFill>
                <a:schemeClr val="accent2">
                  <a:lumMod val="50000"/>
                </a:schemeClr>
              </a:solidFill>
              <a:effectLst>
                <a:reflection blurRad="25400" stA="13000" endPos="47000" dist="50800" dir="5400000" sy="-100000" algn="bl" rotWithShape="0"/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6582" y="4969477"/>
            <a:ext cx="2291770" cy="1913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1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741" y="72855"/>
            <a:ext cx="5784917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ЗАВДАННЯ РЕКТОРА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04" y="-215961"/>
            <a:ext cx="1986706" cy="26908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1741" y="854765"/>
            <a:ext cx="89122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Для Університету: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виведення Університету, як Центру престижної технічної освіти, на лідируючі позиції на ринку освітніх послуг на основі цифрової трансформації, створення інноваційної системи підготовки високопрофесійних кадрів, орієнтованої на забезпечення конкурентоспроможності Одеського регіону і України. </a:t>
            </a:r>
            <a:endParaRPr lang="uk-UA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uk-UA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Для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викладачів та співробітників: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забезпечення матеріального и соціального благополуччя колективу (гідні умови для наукової та освітньої діяльності та оплата праці, кар’єрний та професійний ріст тощо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uk-UA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Для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студентів: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студентоцетрований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підхід, а саме, студенти - повноправні учасники (партнери) суб'єктно-об'єктних відносин в навчальному процесі.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72" y="4333461"/>
            <a:ext cx="3483250" cy="231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63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518" y="258417"/>
            <a:ext cx="5797869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ІМІДЖЕВА ПОЛІТИКА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5860" y="1034067"/>
            <a:ext cx="8925339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Повернення Університету імені ОЛЕКСАНДРА СТЕПАНОВИЧА ПОПОВА.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Відновлення статусу НАЦІОНАЛЬНОГО університету.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Формування ефективного внутрішнього і зовнішнього іміджу Університету.         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Розвиток ефективних зовнішніх комунікацій Університету з органами державної влади, місцевого самоврядування, депутатами, політиками.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61" y="3698777"/>
            <a:ext cx="2395330" cy="3079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71" y="-167545"/>
            <a:ext cx="2286529" cy="30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53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05" y="132242"/>
            <a:ext cx="69872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ДЕМОКРАТИЧНЕ УПРАВЛІННЯ УНІВЕРСИТЕТОМ </a:t>
            </a:r>
            <a:endParaRPr lang="ru-RU" sz="3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8356" y="1242364"/>
            <a:ext cx="8925339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Впровадження демократичних принципів управління Університетом з метою обмеження владних повноважень ректора: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підвищення ролі Вченої ради та ректорату в Управлінні університетом;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обрання на посаду Голови Вченої ради авторитетного вченого (співробітника Університету);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впровадження демократичного стилю управління, залучення якомога більшої кількості співробітників до процесу прийняття управлінських рішень;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залучення викладачів в спеціально створювані комісії (тимчасові або постійні) по науковому плануванню, кадрам, фінансам, соціальної політиці тощо;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Підтримка академічної свободи викладачів.</a:t>
            </a:r>
            <a:endParaRPr kumimoji="0" lang="uk-UA" alt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35" y="0"/>
            <a:ext cx="2261165" cy="30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03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09" y="72854"/>
            <a:ext cx="9173817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ІАЛЬНА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ТИКА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209" y="563053"/>
            <a:ext cx="11489633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основі людських відносин за принципом «Університет - одна сім'я».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 для постійного та випереджаючого зростання рівня доходів співробітників.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Удосконалення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 оплати праці на основі принципів прозорості та справедливості.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Заохочення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кращих вчених, викладачів, управлінців і студентів.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Шанобливе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дбайливе ставлення до вирішення особистих проблем співробітників і студентів.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соціально-психологічного клімату в колективі, сприятливого для досягнення цілей Університету.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управління співробітників, основними якостями яких є компетентність, відповідальність, доброзичливість, порядність, схильність до інновацій.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оптимальної структури Університету з метою виключення дублювання функцій і усунення проявів бюрократизації.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соціальних питань, спрямованих на поліпшення житлових умов співробітників і студентів.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Закріплення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Університеті найбільш здібних до науково-педагогічної та інноваційної діяльності випускників за допомогою реалізації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внутрішньоуніверситетських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мотиваційних програм.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профкомом співробітників і студентів з метою підтримки програм забезпечення співробітників і студентів матеріальною допомогою і пільговими путівками в санаторії.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58" y="-208720"/>
            <a:ext cx="2054742" cy="27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571" y="129209"/>
            <a:ext cx="642155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КАДРОВА ПОЛІТИКА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8964" y="669243"/>
            <a:ext cx="9720471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Проведення кадрової політики, орієнтованої на збереження науково-педагогічних співробітників та навчально-допоміжного персоналу.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Розробка програм безперервного підвищення кваліфікації для забезпечення сталого розвитку навичок цифрової грамотності.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Підвищення мотивації штатних викладачів Університету, що мають досягнення у навчальній та науковій роботі.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Стимулювання молодих викладачів до захисту дисертацій та отримання ними наукових ступенів і звань.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Залучення до навчального процесу запрошених викладачів - відомих фахівців у відповідних професійних напрямках.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Співробітництво з вітчизняними і міжнародними кадровими агентствами з метою забезпечення практики та подальшого працевлаштування студентів Університету.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Організація курсів іноземних мов для викладачів, які готуються здати іспит на сертифікат B2.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Розробка та впровадження програм підвищення кваліфікації для забезпечення сталого розвитку цифрових навичок.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Виключення з Статуту Університету положення про призначення колишнього ректора на посаду радника ректора (на громадських засадах або за рахунок власних надходжень Університету) (Розділ 6, пункт 6)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54" y="-268356"/>
            <a:ext cx="2338946" cy="3167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81" y="4185616"/>
            <a:ext cx="2826440" cy="22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747" y="89452"/>
            <a:ext cx="9044609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СТУДЕНТОЦЕНТРОВАНА ПОЛІТИКА І РОЗВИТОК СТУДЕНТСЬКОГО САМОВРЯДУВАННЯ 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8965" y="934972"/>
            <a:ext cx="8637106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Впровадження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студентоцентрованого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підхода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освітній процес.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Підвищення ролі профкому студентів і органів студентського самоврядування в управлінні університетом.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Фінансування діяльності органів студентського самоврядування відповідно до статті 40 Закону України «Про вищу освіту»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Уважне і дбайливе ставлення до кожного студента.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Увага і повага до різноманітності студентів, їх потреб та інтересів.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Залучення студентів до формування освітніх програм.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Створення умов для вибору студентами індивідуальної траєкторії навчання.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Створення умов для самостійного засвоєння знань.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Уважне ставлення і реагування на скарги студентів.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Поліпшення умов життя і побуту студентів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Преміювання студентів, що показують високі результати в навчальній, науковій та громадській діяльності.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97" y="4750072"/>
            <a:ext cx="2871348" cy="190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03" y="-99391"/>
            <a:ext cx="2008721" cy="27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10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1774</Words>
  <Application>Microsoft Office PowerPoint</Application>
  <PresentationFormat>Широкоэкранный</PresentationFormat>
  <Paragraphs>166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Times New Roman Полужирный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FM Logistic Dnipro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62</cp:revision>
  <dcterms:created xsi:type="dcterms:W3CDTF">2021-04-24T21:19:06Z</dcterms:created>
  <dcterms:modified xsi:type="dcterms:W3CDTF">2021-04-25T16:51:34Z</dcterms:modified>
</cp:coreProperties>
</file>